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7" r:id="rId2"/>
    <p:sldId id="256" r:id="rId3"/>
    <p:sldId id="258" r:id="rId4"/>
    <p:sldId id="259" r:id="rId5"/>
    <p:sldId id="260" r:id="rId6"/>
    <p:sldId id="261" r:id="rId7"/>
    <p:sldId id="262" r:id="rId8"/>
    <p:sldId id="284" r:id="rId9"/>
    <p:sldId id="281" r:id="rId10"/>
    <p:sldId id="263" r:id="rId11"/>
    <p:sldId id="264" r:id="rId12"/>
    <p:sldId id="265" r:id="rId13"/>
    <p:sldId id="267" r:id="rId14"/>
    <p:sldId id="268" r:id="rId15"/>
    <p:sldId id="269" r:id="rId16"/>
    <p:sldId id="270" r:id="rId17"/>
    <p:sldId id="282" r:id="rId18"/>
    <p:sldId id="271" r:id="rId19"/>
    <p:sldId id="272" r:id="rId20"/>
    <p:sldId id="285" r:id="rId21"/>
    <p:sldId id="274" r:id="rId22"/>
    <p:sldId id="275" r:id="rId23"/>
    <p:sldId id="276" r:id="rId24"/>
    <p:sldId id="277" r:id="rId25"/>
    <p:sldId id="278" r:id="rId26"/>
    <p:sldId id="279" r:id="rId27"/>
    <p:sldId id="28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546BA7-2E05-4A8F-B32D-0C61DB0F1AE4}"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0729F-ECED-4E7A-85C7-EC1E4B902ED7}" type="slidenum">
              <a:rPr lang="en-US" smtClean="0"/>
              <a:t>‹#›</a:t>
            </a:fld>
            <a:endParaRPr lang="en-US"/>
          </a:p>
        </p:txBody>
      </p:sp>
    </p:spTree>
    <p:extLst>
      <p:ext uri="{BB962C8B-B14F-4D97-AF65-F5344CB8AC3E}">
        <p14:creationId xmlns:p14="http://schemas.microsoft.com/office/powerpoint/2010/main" val="244016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546BA7-2E05-4A8F-B32D-0C61DB0F1AE4}"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0729F-ECED-4E7A-85C7-EC1E4B902ED7}" type="slidenum">
              <a:rPr lang="en-US" smtClean="0"/>
              <a:t>‹#›</a:t>
            </a:fld>
            <a:endParaRPr lang="en-US"/>
          </a:p>
        </p:txBody>
      </p:sp>
    </p:spTree>
    <p:extLst>
      <p:ext uri="{BB962C8B-B14F-4D97-AF65-F5344CB8AC3E}">
        <p14:creationId xmlns:p14="http://schemas.microsoft.com/office/powerpoint/2010/main" val="823267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546BA7-2E05-4A8F-B32D-0C61DB0F1AE4}"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0729F-ECED-4E7A-85C7-EC1E4B902ED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75388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546BA7-2E05-4A8F-B32D-0C61DB0F1AE4}"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0729F-ECED-4E7A-85C7-EC1E4B902ED7}" type="slidenum">
              <a:rPr lang="en-US" smtClean="0"/>
              <a:t>‹#›</a:t>
            </a:fld>
            <a:endParaRPr lang="en-US"/>
          </a:p>
        </p:txBody>
      </p:sp>
    </p:spTree>
    <p:extLst>
      <p:ext uri="{BB962C8B-B14F-4D97-AF65-F5344CB8AC3E}">
        <p14:creationId xmlns:p14="http://schemas.microsoft.com/office/powerpoint/2010/main" val="1622361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546BA7-2E05-4A8F-B32D-0C61DB0F1AE4}"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0729F-ECED-4E7A-85C7-EC1E4B902ED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74936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546BA7-2E05-4A8F-B32D-0C61DB0F1AE4}"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0729F-ECED-4E7A-85C7-EC1E4B902ED7}" type="slidenum">
              <a:rPr lang="en-US" smtClean="0"/>
              <a:t>‹#›</a:t>
            </a:fld>
            <a:endParaRPr lang="en-US"/>
          </a:p>
        </p:txBody>
      </p:sp>
    </p:spTree>
    <p:extLst>
      <p:ext uri="{BB962C8B-B14F-4D97-AF65-F5344CB8AC3E}">
        <p14:creationId xmlns:p14="http://schemas.microsoft.com/office/powerpoint/2010/main" val="34989086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546BA7-2E05-4A8F-B32D-0C61DB0F1AE4}"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0729F-ECED-4E7A-85C7-EC1E4B902ED7}" type="slidenum">
              <a:rPr lang="en-US" smtClean="0"/>
              <a:t>‹#›</a:t>
            </a:fld>
            <a:endParaRPr lang="en-US"/>
          </a:p>
        </p:txBody>
      </p:sp>
    </p:spTree>
    <p:extLst>
      <p:ext uri="{BB962C8B-B14F-4D97-AF65-F5344CB8AC3E}">
        <p14:creationId xmlns:p14="http://schemas.microsoft.com/office/powerpoint/2010/main" val="113800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546BA7-2E05-4A8F-B32D-0C61DB0F1AE4}"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0729F-ECED-4E7A-85C7-EC1E4B902ED7}" type="slidenum">
              <a:rPr lang="en-US" smtClean="0"/>
              <a:t>‹#›</a:t>
            </a:fld>
            <a:endParaRPr lang="en-US"/>
          </a:p>
        </p:txBody>
      </p:sp>
    </p:spTree>
    <p:extLst>
      <p:ext uri="{BB962C8B-B14F-4D97-AF65-F5344CB8AC3E}">
        <p14:creationId xmlns:p14="http://schemas.microsoft.com/office/powerpoint/2010/main" val="2791454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546BA7-2E05-4A8F-B32D-0C61DB0F1AE4}"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0729F-ECED-4E7A-85C7-EC1E4B902ED7}" type="slidenum">
              <a:rPr lang="en-US" smtClean="0"/>
              <a:t>‹#›</a:t>
            </a:fld>
            <a:endParaRPr lang="en-US"/>
          </a:p>
        </p:txBody>
      </p:sp>
    </p:spTree>
    <p:extLst>
      <p:ext uri="{BB962C8B-B14F-4D97-AF65-F5344CB8AC3E}">
        <p14:creationId xmlns:p14="http://schemas.microsoft.com/office/powerpoint/2010/main" val="1737449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546BA7-2E05-4A8F-B32D-0C61DB0F1AE4}"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0729F-ECED-4E7A-85C7-EC1E4B902ED7}" type="slidenum">
              <a:rPr lang="en-US" smtClean="0"/>
              <a:t>‹#›</a:t>
            </a:fld>
            <a:endParaRPr lang="en-US"/>
          </a:p>
        </p:txBody>
      </p:sp>
    </p:spTree>
    <p:extLst>
      <p:ext uri="{BB962C8B-B14F-4D97-AF65-F5344CB8AC3E}">
        <p14:creationId xmlns:p14="http://schemas.microsoft.com/office/powerpoint/2010/main" val="2230745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546BA7-2E05-4A8F-B32D-0C61DB0F1AE4}" type="datetimeFigureOut">
              <a:rPr lang="en-US" smtClean="0"/>
              <a:t>8/8/2017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0729F-ECED-4E7A-85C7-EC1E4B902ED7}" type="slidenum">
              <a:rPr lang="en-US" smtClean="0"/>
              <a:t>‹#›</a:t>
            </a:fld>
            <a:endParaRPr lang="en-US"/>
          </a:p>
        </p:txBody>
      </p:sp>
    </p:spTree>
    <p:extLst>
      <p:ext uri="{BB962C8B-B14F-4D97-AF65-F5344CB8AC3E}">
        <p14:creationId xmlns:p14="http://schemas.microsoft.com/office/powerpoint/2010/main" val="243440190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546BA7-2E05-4A8F-B32D-0C61DB0F1AE4}" type="datetimeFigureOut">
              <a:rPr lang="en-US" smtClean="0"/>
              <a:t>8/8/2017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F0729F-ECED-4E7A-85C7-EC1E4B902ED7}" type="slidenum">
              <a:rPr lang="en-US" smtClean="0"/>
              <a:t>‹#›</a:t>
            </a:fld>
            <a:endParaRPr lang="en-US"/>
          </a:p>
        </p:txBody>
      </p:sp>
    </p:spTree>
    <p:extLst>
      <p:ext uri="{BB962C8B-B14F-4D97-AF65-F5344CB8AC3E}">
        <p14:creationId xmlns:p14="http://schemas.microsoft.com/office/powerpoint/2010/main" val="99280167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546BA7-2E05-4A8F-B32D-0C61DB0F1AE4}" type="datetimeFigureOut">
              <a:rPr lang="en-US" smtClean="0"/>
              <a:t>8/8/2017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F0729F-ECED-4E7A-85C7-EC1E4B902ED7}" type="slidenum">
              <a:rPr lang="en-US" smtClean="0"/>
              <a:t>‹#›</a:t>
            </a:fld>
            <a:endParaRPr lang="en-US"/>
          </a:p>
        </p:txBody>
      </p:sp>
    </p:spTree>
    <p:extLst>
      <p:ext uri="{BB962C8B-B14F-4D97-AF65-F5344CB8AC3E}">
        <p14:creationId xmlns:p14="http://schemas.microsoft.com/office/powerpoint/2010/main" val="3378040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546BA7-2E05-4A8F-B32D-0C61DB0F1AE4}" type="datetimeFigureOut">
              <a:rPr lang="en-US" smtClean="0"/>
              <a:t>8/8/2017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F0729F-ECED-4E7A-85C7-EC1E4B902ED7}" type="slidenum">
              <a:rPr lang="en-US" smtClean="0"/>
              <a:t>‹#›</a:t>
            </a:fld>
            <a:endParaRPr lang="en-US"/>
          </a:p>
        </p:txBody>
      </p:sp>
    </p:spTree>
    <p:extLst>
      <p:ext uri="{BB962C8B-B14F-4D97-AF65-F5344CB8AC3E}">
        <p14:creationId xmlns:p14="http://schemas.microsoft.com/office/powerpoint/2010/main" val="4216033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546BA7-2E05-4A8F-B32D-0C61DB0F1AE4}" type="datetimeFigureOut">
              <a:rPr lang="en-US" smtClean="0"/>
              <a:t>8/8/2017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0729F-ECED-4E7A-85C7-EC1E4B902ED7}" type="slidenum">
              <a:rPr lang="en-US" smtClean="0"/>
              <a:t>‹#›</a:t>
            </a:fld>
            <a:endParaRPr lang="en-US"/>
          </a:p>
        </p:txBody>
      </p:sp>
    </p:spTree>
    <p:extLst>
      <p:ext uri="{BB962C8B-B14F-4D97-AF65-F5344CB8AC3E}">
        <p14:creationId xmlns:p14="http://schemas.microsoft.com/office/powerpoint/2010/main" val="116647722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546BA7-2E05-4A8F-B32D-0C61DB0F1AE4}" type="datetimeFigureOut">
              <a:rPr lang="en-US" smtClean="0"/>
              <a:t>8/8/2017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0729F-ECED-4E7A-85C7-EC1E4B902ED7}" type="slidenum">
              <a:rPr lang="en-US" smtClean="0"/>
              <a:t>‹#›</a:t>
            </a:fld>
            <a:endParaRPr lang="en-US"/>
          </a:p>
        </p:txBody>
      </p:sp>
    </p:spTree>
    <p:extLst>
      <p:ext uri="{BB962C8B-B14F-4D97-AF65-F5344CB8AC3E}">
        <p14:creationId xmlns:p14="http://schemas.microsoft.com/office/powerpoint/2010/main" val="3328487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546BA7-2E05-4A8F-B32D-0C61DB0F1AE4}" type="datetimeFigureOut">
              <a:rPr lang="en-US" smtClean="0"/>
              <a:t>8/8/2017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DF0729F-ECED-4E7A-85C7-EC1E4B902ED7}" type="slidenum">
              <a:rPr lang="en-US" smtClean="0"/>
              <a:t>‹#›</a:t>
            </a:fld>
            <a:endParaRPr lang="en-US"/>
          </a:p>
        </p:txBody>
      </p:sp>
    </p:spTree>
    <p:extLst>
      <p:ext uri="{BB962C8B-B14F-4D97-AF65-F5344CB8AC3E}">
        <p14:creationId xmlns:p14="http://schemas.microsoft.com/office/powerpoint/2010/main" val="2471795962"/>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ebmail.dpsk12.org/OWA/UrlBlockedError.asp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misscleek4thgrade.weebly.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To-do  List</a:t>
            </a:r>
            <a:endParaRPr lang="en-US" b="1" dirty="0"/>
          </a:p>
        </p:txBody>
      </p:sp>
      <p:sp>
        <p:nvSpPr>
          <p:cNvPr id="3" name="Content Placeholder 2"/>
          <p:cNvSpPr>
            <a:spLocks noGrp="1"/>
          </p:cNvSpPr>
          <p:nvPr>
            <p:ph idx="1"/>
          </p:nvPr>
        </p:nvSpPr>
        <p:spPr>
          <a:xfrm>
            <a:off x="677334" y="1468191"/>
            <a:ext cx="8596668" cy="4251199"/>
          </a:xfrm>
        </p:spPr>
        <p:txBody>
          <a:bodyPr>
            <a:noAutofit/>
          </a:bodyPr>
          <a:lstStyle/>
          <a:p>
            <a:r>
              <a:rPr lang="en-US" sz="2800" dirty="0" smtClean="0"/>
              <a:t>Place student supplies in designated areas </a:t>
            </a:r>
          </a:p>
          <a:p>
            <a:pPr lvl="1"/>
            <a:r>
              <a:rPr lang="en-US" sz="2800" dirty="0" smtClean="0"/>
              <a:t>Cleaning supplies, tissues, and baggies </a:t>
            </a:r>
            <a:r>
              <a:rPr lang="en-US" sz="2800" u="sng" dirty="0" smtClean="0"/>
              <a:t>in hallway</a:t>
            </a:r>
          </a:p>
          <a:p>
            <a:pPr lvl="1"/>
            <a:r>
              <a:rPr lang="en-US" sz="2800" dirty="0" smtClean="0"/>
              <a:t>Markers, glue, notecards, Post-its </a:t>
            </a:r>
            <a:r>
              <a:rPr lang="en-US" sz="2800" u="sng" dirty="0" smtClean="0"/>
              <a:t>on desks</a:t>
            </a:r>
          </a:p>
          <a:p>
            <a:pPr lvl="1"/>
            <a:r>
              <a:rPr lang="en-US" sz="2800" u="sng" dirty="0" smtClean="0"/>
              <a:t>Notebooks and folders in cubby (each student assigned number)</a:t>
            </a:r>
          </a:p>
          <a:p>
            <a:r>
              <a:rPr lang="en-US" sz="2800" dirty="0" smtClean="0"/>
              <a:t>Parents/guardians sign in on paper saying they are there</a:t>
            </a:r>
          </a:p>
          <a:p>
            <a:r>
              <a:rPr lang="en-US" sz="2800" dirty="0" smtClean="0"/>
              <a:t>Grab one of each form on my desk</a:t>
            </a:r>
          </a:p>
          <a:p>
            <a:r>
              <a:rPr lang="en-US" sz="2800" dirty="0" smtClean="0"/>
              <a:t>Say hello and wait for PowerPoint! </a:t>
            </a:r>
          </a:p>
        </p:txBody>
      </p:sp>
    </p:spTree>
    <p:extLst>
      <p:ext uri="{BB962C8B-B14F-4D97-AF65-F5344CB8AC3E}">
        <p14:creationId xmlns:p14="http://schemas.microsoft.com/office/powerpoint/2010/main" val="9568131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 Dojo</a:t>
            </a:r>
            <a:endParaRPr lang="en-US" b="1" dirty="0"/>
          </a:p>
        </p:txBody>
      </p:sp>
      <p:sp>
        <p:nvSpPr>
          <p:cNvPr id="3" name="Content Placeholder 2"/>
          <p:cNvSpPr>
            <a:spLocks noGrp="1"/>
          </p:cNvSpPr>
          <p:nvPr>
            <p:ph idx="1"/>
          </p:nvPr>
        </p:nvSpPr>
        <p:spPr/>
        <p:txBody>
          <a:bodyPr>
            <a:normAutofit/>
          </a:bodyPr>
          <a:lstStyle/>
          <a:p>
            <a:r>
              <a:rPr lang="en-US" sz="2400" dirty="0" smtClean="0"/>
              <a:t>We will be using Class Dojo this year to earn “dojo points” for following rules, helping around the classroom, being kind, turning in homework</a:t>
            </a:r>
          </a:p>
          <a:p>
            <a:r>
              <a:rPr lang="en-US" sz="2400" dirty="0" smtClean="0"/>
              <a:t>Each child has a sheet assigned to you for you to access our classroom’s dojo site</a:t>
            </a:r>
          </a:p>
          <a:p>
            <a:r>
              <a:rPr lang="en-US" sz="2400" dirty="0" smtClean="0"/>
              <a:t>You can track our class “story” as well as YOUR student’s story (pictures, etc…)</a:t>
            </a:r>
          </a:p>
          <a:p>
            <a:r>
              <a:rPr lang="en-US" sz="2400" dirty="0" smtClean="0"/>
              <a:t>Behavior (good and bad) can be tracked by their dojo points too</a:t>
            </a:r>
          </a:p>
          <a:p>
            <a:endParaRPr lang="en-US" sz="2400" dirty="0"/>
          </a:p>
        </p:txBody>
      </p:sp>
    </p:spTree>
    <p:extLst>
      <p:ext uri="{BB962C8B-B14F-4D97-AF65-F5344CB8AC3E}">
        <p14:creationId xmlns:p14="http://schemas.microsoft.com/office/powerpoint/2010/main" val="1952394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t>
            </a:r>
            <a:r>
              <a:rPr lang="en-US" b="1" dirty="0" smtClean="0"/>
              <a:t>ewards</a:t>
            </a:r>
            <a:endParaRPr lang="en-US" b="1" dirty="0"/>
          </a:p>
        </p:txBody>
      </p:sp>
      <p:sp>
        <p:nvSpPr>
          <p:cNvPr id="3" name="Content Placeholder 2"/>
          <p:cNvSpPr>
            <a:spLocks noGrp="1"/>
          </p:cNvSpPr>
          <p:nvPr>
            <p:ph idx="1"/>
          </p:nvPr>
        </p:nvSpPr>
        <p:spPr/>
        <p:txBody>
          <a:bodyPr>
            <a:normAutofit/>
          </a:bodyPr>
          <a:lstStyle/>
          <a:p>
            <a:r>
              <a:rPr lang="en-US" sz="2800" dirty="0" smtClean="0"/>
              <a:t>Class will vote on awards for when the WHOLE class reaches certain point goals</a:t>
            </a:r>
          </a:p>
          <a:p>
            <a:r>
              <a:rPr lang="en-US" sz="2800" dirty="0" smtClean="0"/>
              <a:t>Students will be ranked for choice of flexible seating based on Dojo Points</a:t>
            </a:r>
          </a:p>
          <a:p>
            <a:r>
              <a:rPr lang="en-US" sz="2800" dirty="0" smtClean="0"/>
              <a:t>Students and I will discuss as a class what rewards we would like to offer (supplies, stickers, free reading, etc…)</a:t>
            </a:r>
            <a:endParaRPr lang="en-US" sz="2800" dirty="0"/>
          </a:p>
        </p:txBody>
      </p:sp>
    </p:spTree>
    <p:extLst>
      <p:ext uri="{BB962C8B-B14F-4D97-AF65-F5344CB8AC3E}">
        <p14:creationId xmlns:p14="http://schemas.microsoft.com/office/powerpoint/2010/main" val="2425715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t>
            </a:r>
            <a:r>
              <a:rPr lang="en-US" b="1" dirty="0" smtClean="0"/>
              <a:t>onsequences</a:t>
            </a:r>
            <a:endParaRPr lang="en-US" b="1" dirty="0"/>
          </a:p>
        </p:txBody>
      </p:sp>
      <p:sp>
        <p:nvSpPr>
          <p:cNvPr id="3" name="Content Placeholder 2"/>
          <p:cNvSpPr>
            <a:spLocks noGrp="1"/>
          </p:cNvSpPr>
          <p:nvPr>
            <p:ph idx="1"/>
          </p:nvPr>
        </p:nvSpPr>
        <p:spPr/>
        <p:txBody>
          <a:bodyPr>
            <a:noAutofit/>
          </a:bodyPr>
          <a:lstStyle/>
          <a:p>
            <a:r>
              <a:rPr lang="en-US" sz="2400" dirty="0" smtClean="0"/>
              <a:t>Students will lose seating privileges based on if their dojo scores get too low</a:t>
            </a:r>
          </a:p>
          <a:p>
            <a:r>
              <a:rPr lang="en-US" sz="2400" dirty="0" smtClean="0"/>
              <a:t>I will decide with the class on consequences for bad behaviors of minor offenses</a:t>
            </a:r>
          </a:p>
          <a:p>
            <a:r>
              <a:rPr lang="en-US" sz="2400" dirty="0" smtClean="0"/>
              <a:t>Contact with parents will happen based on home far the problem becomes</a:t>
            </a:r>
          </a:p>
          <a:p>
            <a:r>
              <a:rPr lang="en-US" sz="2400" dirty="0" smtClean="0"/>
              <a:t>Contact with administration might be required if necessary</a:t>
            </a:r>
          </a:p>
          <a:p>
            <a:r>
              <a:rPr lang="en-US" sz="2400" dirty="0" smtClean="0"/>
              <a:t>Parents can track what their students behavior is by categories in Dojo</a:t>
            </a:r>
            <a:endParaRPr lang="en-US" sz="2400" dirty="0"/>
          </a:p>
        </p:txBody>
      </p:sp>
    </p:spTree>
    <p:extLst>
      <p:ext uri="{BB962C8B-B14F-4D97-AF65-F5344CB8AC3E}">
        <p14:creationId xmlns:p14="http://schemas.microsoft.com/office/powerpoint/2010/main" val="805040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Our Daily Schedule</a:t>
            </a:r>
            <a:endParaRPr lang="en-US" b="1" dirty="0"/>
          </a:p>
        </p:txBody>
      </p:sp>
      <p:sp>
        <p:nvSpPr>
          <p:cNvPr id="3" name="Content Placeholder 2"/>
          <p:cNvSpPr>
            <a:spLocks noGrp="1"/>
          </p:cNvSpPr>
          <p:nvPr>
            <p:ph idx="1"/>
          </p:nvPr>
        </p:nvSpPr>
        <p:spPr>
          <a:xfrm>
            <a:off x="595648" y="1410887"/>
            <a:ext cx="10820400" cy="4402764"/>
          </a:xfrm>
        </p:spPr>
        <p:txBody>
          <a:bodyPr>
            <a:noAutofit/>
          </a:bodyPr>
          <a:lstStyle/>
          <a:p>
            <a:pPr>
              <a:buNone/>
            </a:pPr>
            <a:r>
              <a:rPr lang="en-US" sz="2000" dirty="0">
                <a:latin typeface="Trebuchet MS" panose="020B0603020202020204" pitchFamily="34" charset="0"/>
              </a:rPr>
              <a:t>8:45 – </a:t>
            </a:r>
            <a:r>
              <a:rPr lang="en-US" sz="2000" dirty="0" smtClean="0">
                <a:latin typeface="Trebuchet MS" panose="020B0603020202020204" pitchFamily="34" charset="0"/>
              </a:rPr>
              <a:t>9:00		Beginning </a:t>
            </a:r>
            <a:r>
              <a:rPr lang="en-US" sz="2000" dirty="0">
                <a:latin typeface="Trebuchet MS" panose="020B0603020202020204" pitchFamily="34" charset="0"/>
              </a:rPr>
              <a:t>of the Day/DLI</a:t>
            </a:r>
          </a:p>
          <a:p>
            <a:pPr>
              <a:buNone/>
            </a:pPr>
            <a:r>
              <a:rPr lang="en-US" sz="2000" dirty="0">
                <a:latin typeface="Trebuchet MS" panose="020B0603020202020204" pitchFamily="34" charset="0"/>
              </a:rPr>
              <a:t>9:00 – </a:t>
            </a:r>
            <a:r>
              <a:rPr lang="en-US" sz="2000" dirty="0" smtClean="0">
                <a:latin typeface="Trebuchet MS" panose="020B0603020202020204" pitchFamily="34" charset="0"/>
              </a:rPr>
              <a:t>9:30		Science/Social </a:t>
            </a:r>
            <a:r>
              <a:rPr lang="en-US" sz="2000" dirty="0">
                <a:latin typeface="Trebuchet MS" panose="020B0603020202020204" pitchFamily="34" charset="0"/>
              </a:rPr>
              <a:t>Studies </a:t>
            </a:r>
          </a:p>
          <a:p>
            <a:pPr>
              <a:buNone/>
            </a:pPr>
            <a:r>
              <a:rPr lang="en-US" sz="2000" dirty="0">
                <a:latin typeface="Trebuchet MS" panose="020B0603020202020204" pitchFamily="34" charset="0"/>
              </a:rPr>
              <a:t>9:30 – 10:10	</a:t>
            </a:r>
            <a:r>
              <a:rPr lang="en-US" sz="2000" dirty="0" smtClean="0">
                <a:latin typeface="Trebuchet MS" panose="020B0603020202020204" pitchFamily="34" charset="0"/>
              </a:rPr>
              <a:t>	Specials </a:t>
            </a:r>
            <a:endParaRPr lang="en-US" sz="2000" dirty="0">
              <a:latin typeface="Trebuchet MS" panose="020B0603020202020204" pitchFamily="34" charset="0"/>
            </a:endParaRPr>
          </a:p>
          <a:p>
            <a:pPr>
              <a:buNone/>
            </a:pPr>
            <a:r>
              <a:rPr lang="en-US" sz="2000" dirty="0">
                <a:latin typeface="Trebuchet MS" panose="020B0603020202020204" pitchFamily="34" charset="0"/>
              </a:rPr>
              <a:t>10:10 - 11:00  	</a:t>
            </a:r>
            <a:r>
              <a:rPr lang="en-US" sz="2000" dirty="0" smtClean="0">
                <a:latin typeface="Trebuchet MS" panose="020B0603020202020204" pitchFamily="34" charset="0"/>
              </a:rPr>
              <a:t>Reading </a:t>
            </a:r>
            <a:r>
              <a:rPr lang="en-US" sz="2000" dirty="0">
                <a:latin typeface="Trebuchet MS" panose="020B0603020202020204" pitchFamily="34" charset="0"/>
              </a:rPr>
              <a:t>Core </a:t>
            </a:r>
          </a:p>
          <a:p>
            <a:pPr>
              <a:buNone/>
            </a:pPr>
            <a:r>
              <a:rPr lang="en-US" sz="2000" dirty="0">
                <a:latin typeface="Trebuchet MS" panose="020B0603020202020204" pitchFamily="34" charset="0"/>
              </a:rPr>
              <a:t>11:00 – 12:00 	Math</a:t>
            </a:r>
          </a:p>
          <a:p>
            <a:pPr>
              <a:buNone/>
            </a:pPr>
            <a:r>
              <a:rPr lang="en-US" sz="2000" dirty="0">
                <a:latin typeface="Trebuchet MS" panose="020B0603020202020204" pitchFamily="34" charset="0"/>
              </a:rPr>
              <a:t>12:00-12:15	</a:t>
            </a:r>
            <a:r>
              <a:rPr lang="en-US" sz="2000" dirty="0" smtClean="0">
                <a:latin typeface="Trebuchet MS" panose="020B0603020202020204" pitchFamily="34" charset="0"/>
              </a:rPr>
              <a:t>	Class </a:t>
            </a:r>
            <a:r>
              <a:rPr lang="en-US" sz="2000" dirty="0">
                <a:latin typeface="Trebuchet MS" panose="020B0603020202020204" pitchFamily="34" charset="0"/>
              </a:rPr>
              <a:t>Meeting </a:t>
            </a:r>
          </a:p>
          <a:p>
            <a:pPr>
              <a:buNone/>
            </a:pPr>
            <a:r>
              <a:rPr lang="en-US" sz="2000" dirty="0" smtClean="0">
                <a:latin typeface="Trebuchet MS" panose="020B0603020202020204" pitchFamily="34" charset="0"/>
              </a:rPr>
              <a:t>12:15-1:00		Lunch/Recess</a:t>
            </a:r>
            <a:endParaRPr lang="en-US" sz="2000" dirty="0">
              <a:latin typeface="Trebuchet MS" panose="020B0603020202020204" pitchFamily="34" charset="0"/>
            </a:endParaRPr>
          </a:p>
          <a:p>
            <a:pPr>
              <a:buNone/>
            </a:pPr>
            <a:r>
              <a:rPr lang="en-US" sz="2000" dirty="0">
                <a:latin typeface="Trebuchet MS" panose="020B0603020202020204" pitchFamily="34" charset="0"/>
              </a:rPr>
              <a:t>1:00– </a:t>
            </a:r>
            <a:r>
              <a:rPr lang="en-US" sz="2000" dirty="0" smtClean="0">
                <a:latin typeface="Trebuchet MS" panose="020B0603020202020204" pitchFamily="34" charset="0"/>
              </a:rPr>
              <a:t>2:00		Writing </a:t>
            </a:r>
            <a:endParaRPr lang="en-US" sz="2000" dirty="0">
              <a:latin typeface="Trebuchet MS" panose="020B0603020202020204" pitchFamily="34" charset="0"/>
            </a:endParaRPr>
          </a:p>
          <a:p>
            <a:pPr>
              <a:buNone/>
            </a:pPr>
            <a:r>
              <a:rPr lang="en-US" sz="2000" dirty="0">
                <a:latin typeface="Trebuchet MS" panose="020B0603020202020204" pitchFamily="34" charset="0"/>
              </a:rPr>
              <a:t>2:00 – 3:00		Reading Flooding</a:t>
            </a:r>
          </a:p>
          <a:p>
            <a:pPr>
              <a:buNone/>
            </a:pPr>
            <a:r>
              <a:rPr lang="en-US" sz="2000" dirty="0">
                <a:latin typeface="Trebuchet MS" panose="020B0603020202020204" pitchFamily="34" charset="0"/>
              </a:rPr>
              <a:t>3:00-3:15		</a:t>
            </a:r>
            <a:r>
              <a:rPr lang="en-US" sz="2000" dirty="0" smtClean="0">
                <a:latin typeface="Trebuchet MS" panose="020B0603020202020204" pitchFamily="34" charset="0"/>
              </a:rPr>
              <a:t>Class Meeting </a:t>
            </a:r>
            <a:endParaRPr lang="en-US" sz="2000" dirty="0">
              <a:latin typeface="Trebuchet MS" panose="020B0603020202020204" pitchFamily="34" charset="0"/>
            </a:endParaRPr>
          </a:p>
          <a:p>
            <a:pPr>
              <a:buNone/>
            </a:pPr>
            <a:r>
              <a:rPr lang="en-US" sz="2000" dirty="0">
                <a:latin typeface="Trebuchet MS" panose="020B0603020202020204" pitchFamily="34" charset="0"/>
              </a:rPr>
              <a:t>3:15 – 3:30		End of Day</a:t>
            </a:r>
          </a:p>
          <a:p>
            <a:pPr>
              <a:buNone/>
            </a:pPr>
            <a:r>
              <a:rPr lang="en-US" sz="2000" dirty="0">
                <a:latin typeface="Trebuchet MS" panose="020B0603020202020204" pitchFamily="34" charset="0"/>
              </a:rPr>
              <a:t>3:30 			Dismissal </a:t>
            </a:r>
          </a:p>
          <a:p>
            <a:endParaRPr lang="en-US" dirty="0">
              <a:latin typeface="Trebuchet MS" panose="020B0603020202020204" pitchFamily="34" charset="0"/>
            </a:endParaRPr>
          </a:p>
        </p:txBody>
      </p:sp>
    </p:spTree>
    <p:extLst>
      <p:ext uri="{BB962C8B-B14F-4D97-AF65-F5344CB8AC3E}">
        <p14:creationId xmlns:p14="http://schemas.microsoft.com/office/powerpoint/2010/main" val="2868719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t>
            </a:r>
            <a:r>
              <a:rPr lang="en-US" b="1" dirty="0" smtClean="0"/>
              <a:t>nack</a:t>
            </a:r>
            <a:endParaRPr lang="en-US" b="1" dirty="0"/>
          </a:p>
        </p:txBody>
      </p:sp>
      <p:sp>
        <p:nvSpPr>
          <p:cNvPr id="3" name="Content Placeholder 2"/>
          <p:cNvSpPr>
            <a:spLocks noGrp="1"/>
          </p:cNvSpPr>
          <p:nvPr>
            <p:ph idx="1"/>
          </p:nvPr>
        </p:nvSpPr>
        <p:spPr/>
        <p:txBody>
          <a:bodyPr/>
          <a:lstStyle/>
          <a:p>
            <a:r>
              <a:rPr lang="en-US" sz="2400" dirty="0"/>
              <a:t>Please bring a healthy snack daily.</a:t>
            </a:r>
          </a:p>
          <a:p>
            <a:r>
              <a:rPr lang="en-US" sz="2400" dirty="0"/>
              <a:t>Please bring items such as fruit, granola bars, dry cereal, etc. over chips, candy, and cookies. </a:t>
            </a:r>
          </a:p>
          <a:p>
            <a:r>
              <a:rPr lang="en-US" sz="2400" dirty="0"/>
              <a:t>Please do not bring a snack that requires a spoon. </a:t>
            </a:r>
          </a:p>
          <a:p>
            <a:r>
              <a:rPr lang="en-US" sz="2400" dirty="0"/>
              <a:t>Bring a water bottle daily.  No liquids but water will be allowed. </a:t>
            </a:r>
          </a:p>
          <a:p>
            <a:r>
              <a:rPr lang="en-US" sz="2400" dirty="0"/>
              <a:t>All bottles will be kept under your desks during the day. </a:t>
            </a:r>
          </a:p>
          <a:p>
            <a:endParaRPr lang="en-US" dirty="0"/>
          </a:p>
        </p:txBody>
      </p:sp>
    </p:spTree>
    <p:extLst>
      <p:ext uri="{BB962C8B-B14F-4D97-AF65-F5344CB8AC3E}">
        <p14:creationId xmlns:p14="http://schemas.microsoft.com/office/powerpoint/2010/main" val="1136939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a:t>
            </a:r>
            <a:r>
              <a:rPr lang="en-US" b="1" dirty="0" smtClean="0"/>
              <a:t>gendas</a:t>
            </a:r>
            <a:endParaRPr lang="en-US" b="1" dirty="0"/>
          </a:p>
        </p:txBody>
      </p:sp>
      <p:sp>
        <p:nvSpPr>
          <p:cNvPr id="3" name="Content Placeholder 2"/>
          <p:cNvSpPr>
            <a:spLocks noGrp="1"/>
          </p:cNvSpPr>
          <p:nvPr>
            <p:ph idx="1"/>
          </p:nvPr>
        </p:nvSpPr>
        <p:spPr/>
        <p:txBody>
          <a:bodyPr/>
          <a:lstStyle/>
          <a:p>
            <a:r>
              <a:rPr lang="en-US" sz="2400" dirty="0"/>
              <a:t>This is what students will write their daily work in each day.  Work that is circled is homework. </a:t>
            </a:r>
          </a:p>
          <a:p>
            <a:r>
              <a:rPr lang="en-US" sz="2400" dirty="0"/>
              <a:t>If work was not completed during class time, it is the student’s responsibility at the end of the day to circle the work in their agenda as a reminder that it is homework.</a:t>
            </a:r>
          </a:p>
          <a:p>
            <a:r>
              <a:rPr lang="en-US" sz="2400" dirty="0"/>
              <a:t>Every night it is the student’s responsibility to get their homework done and agenda signed by a parent or guardian. An Unsigned </a:t>
            </a:r>
            <a:r>
              <a:rPr lang="en-US" sz="2400" dirty="0" smtClean="0"/>
              <a:t>Agenda penalty in dojo will occur if not turned in.</a:t>
            </a:r>
            <a:endParaRPr lang="en-US" sz="2400" dirty="0"/>
          </a:p>
          <a:p>
            <a:endParaRPr lang="en-US" dirty="0"/>
          </a:p>
        </p:txBody>
      </p:sp>
    </p:spTree>
    <p:extLst>
      <p:ext uri="{BB962C8B-B14F-4D97-AF65-F5344CB8AC3E}">
        <p14:creationId xmlns:p14="http://schemas.microsoft.com/office/powerpoint/2010/main" val="3633539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a:t>
            </a:r>
            <a:r>
              <a:rPr lang="en-US" b="1" dirty="0" smtClean="0"/>
              <a:t>olunteers</a:t>
            </a:r>
            <a:endParaRPr lang="en-US" b="1" dirty="0"/>
          </a:p>
        </p:txBody>
      </p:sp>
      <p:sp>
        <p:nvSpPr>
          <p:cNvPr id="3" name="Content Placeholder 2"/>
          <p:cNvSpPr>
            <a:spLocks noGrp="1"/>
          </p:cNvSpPr>
          <p:nvPr>
            <p:ph idx="1"/>
          </p:nvPr>
        </p:nvSpPr>
        <p:spPr/>
        <p:txBody>
          <a:bodyPr>
            <a:normAutofit/>
          </a:bodyPr>
          <a:lstStyle/>
          <a:p>
            <a:r>
              <a:rPr lang="en-US" sz="2800" dirty="0" smtClean="0"/>
              <a:t>Sign-Up Genius: </a:t>
            </a:r>
          </a:p>
          <a:p>
            <a:pPr lvl="1"/>
            <a:r>
              <a:rPr lang="en-US" sz="2000" dirty="0" smtClean="0">
                <a:hlinkClick r:id="rId2"/>
              </a:rPr>
              <a:t>www.SignUpGenius.com/go/10C0F4EADA829AAFC1-4thgrade</a:t>
            </a:r>
            <a:r>
              <a:rPr lang="en-US" sz="2000" dirty="0"/>
              <a:t> </a:t>
            </a:r>
            <a:endParaRPr lang="en-US" sz="2000" u="sng" dirty="0" smtClean="0"/>
          </a:p>
          <a:p>
            <a:endParaRPr lang="en-US" dirty="0"/>
          </a:p>
        </p:txBody>
      </p:sp>
    </p:spTree>
    <p:extLst>
      <p:ext uri="{BB962C8B-B14F-4D97-AF65-F5344CB8AC3E}">
        <p14:creationId xmlns:p14="http://schemas.microsoft.com/office/powerpoint/2010/main" val="406828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 Visits</a:t>
            </a:r>
            <a:endParaRPr lang="en-US" b="1" dirty="0"/>
          </a:p>
        </p:txBody>
      </p:sp>
      <p:sp>
        <p:nvSpPr>
          <p:cNvPr id="3" name="Content Placeholder 2"/>
          <p:cNvSpPr>
            <a:spLocks noGrp="1"/>
          </p:cNvSpPr>
          <p:nvPr>
            <p:ph idx="1"/>
          </p:nvPr>
        </p:nvSpPr>
        <p:spPr/>
        <p:txBody>
          <a:bodyPr>
            <a:normAutofit/>
          </a:bodyPr>
          <a:lstStyle/>
          <a:p>
            <a:r>
              <a:rPr lang="en-US" sz="2800" dirty="0" smtClean="0"/>
              <a:t>To sign up, please fill out the form on the front desk</a:t>
            </a:r>
          </a:p>
          <a:p>
            <a:r>
              <a:rPr lang="en-US" sz="2800" dirty="0" smtClean="0"/>
              <a:t>I would LOVE for you to sign up for a 30 minute time slot for me to come visit you and your student!</a:t>
            </a:r>
          </a:p>
          <a:p>
            <a:r>
              <a:rPr lang="en-US" sz="2800" dirty="0" smtClean="0"/>
              <a:t>I will reach out to you for further information about setting up a date and time!</a:t>
            </a:r>
            <a:endParaRPr lang="en-US" sz="2800" dirty="0"/>
          </a:p>
        </p:txBody>
      </p:sp>
    </p:spTree>
    <p:extLst>
      <p:ext uri="{BB962C8B-B14F-4D97-AF65-F5344CB8AC3E}">
        <p14:creationId xmlns:p14="http://schemas.microsoft.com/office/powerpoint/2010/main" val="14789098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a:t>
            </a:r>
            <a:r>
              <a:rPr lang="en-US" b="1" baseline="30000" dirty="0" smtClean="0"/>
              <a:t>th</a:t>
            </a:r>
            <a:r>
              <a:rPr lang="en-US" b="1" dirty="0" smtClean="0"/>
              <a:t> Grade </a:t>
            </a:r>
            <a:r>
              <a:rPr lang="en-US" b="1" dirty="0"/>
              <a:t>O</a:t>
            </a:r>
            <a:r>
              <a:rPr lang="en-US" b="1" dirty="0" smtClean="0"/>
              <a:t>vernight </a:t>
            </a:r>
            <a:r>
              <a:rPr lang="en-US" b="1" dirty="0"/>
              <a:t>F</a:t>
            </a:r>
            <a:r>
              <a:rPr lang="en-US" b="1" dirty="0" smtClean="0"/>
              <a:t>ield </a:t>
            </a:r>
            <a:r>
              <a:rPr lang="en-US" b="1" dirty="0"/>
              <a:t>T</a:t>
            </a:r>
            <a:r>
              <a:rPr lang="en-US" b="1" dirty="0" smtClean="0"/>
              <a:t>rip</a:t>
            </a:r>
            <a:endParaRPr lang="en-US" b="1" dirty="0"/>
          </a:p>
        </p:txBody>
      </p:sp>
      <p:sp>
        <p:nvSpPr>
          <p:cNvPr id="3" name="Content Placeholder 2"/>
          <p:cNvSpPr>
            <a:spLocks noGrp="1"/>
          </p:cNvSpPr>
          <p:nvPr>
            <p:ph idx="1"/>
          </p:nvPr>
        </p:nvSpPr>
        <p:spPr/>
        <p:txBody>
          <a:bodyPr>
            <a:normAutofit fontScale="92500" lnSpcReduction="20000"/>
          </a:bodyPr>
          <a:lstStyle/>
          <a:p>
            <a:r>
              <a:rPr lang="en-US" sz="2400" dirty="0"/>
              <a:t>The 4</a:t>
            </a:r>
            <a:r>
              <a:rPr lang="en-US" sz="2400" baseline="30000" dirty="0"/>
              <a:t>th</a:t>
            </a:r>
            <a:r>
              <a:rPr lang="en-US" sz="2400" dirty="0"/>
              <a:t> grade is privileged to be able to experience an Overnight Field Trip in our wonderful city of Denver.  To build on our Colorado History study, we will take students to the Capital, the Colorado Supreme Court, and other historical locations around Downtown over two days in the Spring.  We stay at the Grant-Humphries mansion for one night and have a great tour guide for the two day adventure. The cost of the trip will be $65. We will have a parent meeting with more information as we get closer.  We are in need to multiple volunteers for this trip.  To be able to chaperone, you will need to go through a district background check since you will be spending the night with students.  You can pick up the application from the front office. </a:t>
            </a:r>
          </a:p>
          <a:p>
            <a:endParaRPr lang="en-US" dirty="0"/>
          </a:p>
        </p:txBody>
      </p:sp>
    </p:spTree>
    <p:extLst>
      <p:ext uri="{BB962C8B-B14F-4D97-AF65-F5344CB8AC3E}">
        <p14:creationId xmlns:p14="http://schemas.microsoft.com/office/powerpoint/2010/main" val="20995023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Thursday folders</a:t>
            </a:r>
            <a:endParaRPr lang="en-US" b="1" dirty="0"/>
          </a:p>
        </p:txBody>
      </p:sp>
      <p:sp>
        <p:nvSpPr>
          <p:cNvPr id="3" name="Content Placeholder 2"/>
          <p:cNvSpPr>
            <a:spLocks noGrp="1"/>
          </p:cNvSpPr>
          <p:nvPr>
            <p:ph idx="1"/>
          </p:nvPr>
        </p:nvSpPr>
        <p:spPr/>
        <p:txBody>
          <a:bodyPr>
            <a:normAutofit fontScale="85000" lnSpcReduction="20000"/>
          </a:bodyPr>
          <a:lstStyle/>
          <a:p>
            <a:r>
              <a:rPr lang="en-US" sz="3200" dirty="0"/>
              <a:t>Parents it is important to go through Thursday Folders the night they are received. The folders will be filled with important information, upcoming events and school activities, as well as completed and  graded work. </a:t>
            </a:r>
            <a:r>
              <a:rPr lang="en-US" sz="3200" b="1" i="1" u="sng" dirty="0"/>
              <a:t>Folders should be returned on Friday mornings</a:t>
            </a:r>
            <a:r>
              <a:rPr lang="en-US" sz="3200" b="1" dirty="0"/>
              <a:t>. </a:t>
            </a:r>
            <a:r>
              <a:rPr lang="en-US" sz="3200" dirty="0"/>
              <a:t> Any notes, money, etc. for the teacher should be handed in not put inside the Thursday Folder</a:t>
            </a:r>
            <a:r>
              <a:rPr lang="en-US" sz="3200" b="1" dirty="0"/>
              <a:t>. </a:t>
            </a:r>
            <a:endParaRPr lang="en-US" sz="3200" b="1" dirty="0" smtClean="0"/>
          </a:p>
          <a:p>
            <a:r>
              <a:rPr lang="en-US" sz="3200" b="1" dirty="0" smtClean="0"/>
              <a:t>We have a drawer dedicated to turning in Thursday folders. </a:t>
            </a:r>
            <a:endParaRPr lang="en-US" sz="3200" dirty="0"/>
          </a:p>
          <a:p>
            <a:endParaRPr lang="en-US" dirty="0"/>
          </a:p>
        </p:txBody>
      </p:sp>
    </p:spTree>
    <p:extLst>
      <p:ext uri="{BB962C8B-B14F-4D97-AF65-F5344CB8AC3E}">
        <p14:creationId xmlns:p14="http://schemas.microsoft.com/office/powerpoint/2010/main" val="2094058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Back to School</a:t>
            </a:r>
            <a:endParaRPr lang="en-US" dirty="0"/>
          </a:p>
        </p:txBody>
      </p:sp>
      <p:sp>
        <p:nvSpPr>
          <p:cNvPr id="3" name="Subtitle 2"/>
          <p:cNvSpPr>
            <a:spLocks noGrp="1"/>
          </p:cNvSpPr>
          <p:nvPr>
            <p:ph type="subTitle" idx="1"/>
          </p:nvPr>
        </p:nvSpPr>
        <p:spPr/>
        <p:txBody>
          <a:bodyPr/>
          <a:lstStyle/>
          <a:p>
            <a:r>
              <a:rPr lang="en-US" dirty="0" smtClean="0"/>
              <a:t>Miss Cleek’s 4</a:t>
            </a:r>
            <a:r>
              <a:rPr lang="en-US" baseline="30000" dirty="0" smtClean="0"/>
              <a:t>th</a:t>
            </a:r>
            <a:r>
              <a:rPr lang="en-US" dirty="0" smtClean="0"/>
              <a:t> grade </a:t>
            </a:r>
            <a:endParaRPr lang="en-US" dirty="0"/>
          </a:p>
        </p:txBody>
      </p:sp>
    </p:spTree>
    <p:extLst>
      <p:ext uri="{BB962C8B-B14F-4D97-AF65-F5344CB8AC3E}">
        <p14:creationId xmlns:p14="http://schemas.microsoft.com/office/powerpoint/2010/main" val="13956663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a:xfrm>
            <a:off x="677334" y="1930400"/>
            <a:ext cx="8596668" cy="3880773"/>
          </a:xfrm>
        </p:spPr>
        <p:txBody>
          <a:bodyPr>
            <a:normAutofit fontScale="85000" lnSpcReduction="20000"/>
          </a:bodyPr>
          <a:lstStyle/>
          <a:p>
            <a:r>
              <a:rPr lang="en-US" sz="2400" b="1" dirty="0" smtClean="0"/>
              <a:t>I will be sending weekly math homework on Tuesdays and Thursdays.</a:t>
            </a:r>
            <a:r>
              <a:rPr lang="en-US" sz="2400" dirty="0" smtClean="0"/>
              <a:t> It is the students responsibility to bring it home and the guardian’s responsibility of checking in with them. It is near impossible for me to send an email or a note every time that I have a student not turn in work. As 4</a:t>
            </a:r>
            <a:r>
              <a:rPr lang="en-US" sz="2400" baseline="30000" dirty="0" smtClean="0"/>
              <a:t>th</a:t>
            </a:r>
            <a:r>
              <a:rPr lang="en-US" sz="2400" dirty="0" smtClean="0"/>
              <a:t> graders we are learning responsibility, and bringing homework home and returning it in on time is up to them. </a:t>
            </a:r>
            <a:r>
              <a:rPr lang="en-US" sz="2400" u="sng" dirty="0" smtClean="0"/>
              <a:t>This WILL be reflected in grades</a:t>
            </a:r>
            <a:r>
              <a:rPr lang="en-US" sz="2400" dirty="0" smtClean="0"/>
              <a:t>. </a:t>
            </a:r>
          </a:p>
          <a:p>
            <a:r>
              <a:rPr lang="en-US" sz="2400" dirty="0" smtClean="0"/>
              <a:t>Any other homework I send home will also be sent with an email to parents IF POSSIBLE to help us all be accountable. </a:t>
            </a:r>
          </a:p>
          <a:p>
            <a:r>
              <a:rPr lang="en-US" sz="2400" u="sng" dirty="0" smtClean="0"/>
              <a:t>If students do not keep up with Reading AR goals or Math </a:t>
            </a:r>
            <a:r>
              <a:rPr lang="en-US" sz="2400" u="sng" dirty="0"/>
              <a:t>F</a:t>
            </a:r>
            <a:r>
              <a:rPr lang="en-US" sz="2400" u="sng" dirty="0" smtClean="0"/>
              <a:t>acts, I will be issuing sheets to go home for students to have parents sign and bring back. </a:t>
            </a:r>
          </a:p>
          <a:p>
            <a:r>
              <a:rPr lang="en-US" sz="2400" dirty="0" smtClean="0"/>
              <a:t>Every student has a homework slot for them to turn in</a:t>
            </a:r>
            <a:endParaRPr lang="en-US" sz="2400" dirty="0"/>
          </a:p>
        </p:txBody>
      </p:sp>
    </p:spTree>
    <p:extLst>
      <p:ext uri="{BB962C8B-B14F-4D97-AF65-F5344CB8AC3E}">
        <p14:creationId xmlns:p14="http://schemas.microsoft.com/office/powerpoint/2010/main" val="1254233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Book Orders</a:t>
            </a:r>
            <a:endParaRPr lang="en-US" b="1" dirty="0"/>
          </a:p>
        </p:txBody>
      </p:sp>
      <p:sp>
        <p:nvSpPr>
          <p:cNvPr id="3" name="Content Placeholder 2"/>
          <p:cNvSpPr>
            <a:spLocks noGrp="1"/>
          </p:cNvSpPr>
          <p:nvPr>
            <p:ph idx="1"/>
          </p:nvPr>
        </p:nvSpPr>
        <p:spPr>
          <a:xfrm>
            <a:off x="677334" y="1632555"/>
            <a:ext cx="8596668" cy="3880773"/>
          </a:xfrm>
        </p:spPr>
        <p:txBody>
          <a:bodyPr>
            <a:normAutofit fontScale="92500" lnSpcReduction="10000"/>
          </a:bodyPr>
          <a:lstStyle/>
          <a:p>
            <a:pPr algn="ctr">
              <a:lnSpc>
                <a:spcPct val="150000"/>
              </a:lnSpc>
              <a:buNone/>
            </a:pPr>
            <a:r>
              <a:rPr lang="en-US" sz="2400" dirty="0"/>
              <a:t>I will be sending home several book orders for you and your child to look at. They also give our class the opportunity to earn bonus points for the purchase of classroom books; these books are used in our classroom library and to develop learning centers for the students.  Should you decide to order books, please fill out the order form and return it to school on the specified day, or online.  Checks can be made payable to “Scholastic”.  Please do not send cash.</a:t>
            </a:r>
          </a:p>
        </p:txBody>
      </p:sp>
    </p:spTree>
    <p:extLst>
      <p:ext uri="{BB962C8B-B14F-4D97-AF65-F5344CB8AC3E}">
        <p14:creationId xmlns:p14="http://schemas.microsoft.com/office/powerpoint/2010/main" val="25740111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a:t>
            </a:r>
            <a:r>
              <a:rPr lang="en-US" b="1" dirty="0" smtClean="0"/>
              <a:t>ewsletters</a:t>
            </a:r>
            <a:endParaRPr lang="en-US" b="1" dirty="0"/>
          </a:p>
        </p:txBody>
      </p:sp>
      <p:sp>
        <p:nvSpPr>
          <p:cNvPr id="3" name="Content Placeholder 2"/>
          <p:cNvSpPr>
            <a:spLocks noGrp="1"/>
          </p:cNvSpPr>
          <p:nvPr>
            <p:ph idx="1"/>
          </p:nvPr>
        </p:nvSpPr>
        <p:spPr/>
        <p:txBody>
          <a:bodyPr>
            <a:normAutofit/>
          </a:bodyPr>
          <a:lstStyle/>
          <a:p>
            <a:r>
              <a:rPr lang="en-US" sz="2800" dirty="0" smtClean="0"/>
              <a:t>Newsletters will be sent out every week with </a:t>
            </a:r>
            <a:r>
              <a:rPr lang="en-US" sz="2800" b="1" dirty="0" smtClean="0"/>
              <a:t>important</a:t>
            </a:r>
            <a:r>
              <a:rPr lang="en-US" sz="2800" dirty="0" smtClean="0"/>
              <a:t> information and updates, homework updates, school and class events, and opportunities</a:t>
            </a:r>
          </a:p>
          <a:p>
            <a:r>
              <a:rPr lang="en-US" sz="2800" dirty="0" smtClean="0"/>
              <a:t>These will be sent home each week in paper form, but will also be uploaded to the classroom website for </a:t>
            </a:r>
          </a:p>
        </p:txBody>
      </p:sp>
    </p:spTree>
    <p:extLst>
      <p:ext uri="{BB962C8B-B14F-4D97-AF65-F5344CB8AC3E}">
        <p14:creationId xmlns:p14="http://schemas.microsoft.com/office/powerpoint/2010/main" val="4074436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Classroom Website</a:t>
            </a:r>
            <a:endParaRPr lang="en-US" b="1" dirty="0"/>
          </a:p>
        </p:txBody>
      </p:sp>
      <p:sp>
        <p:nvSpPr>
          <p:cNvPr id="3" name="Content Placeholder 2"/>
          <p:cNvSpPr>
            <a:spLocks noGrp="1"/>
          </p:cNvSpPr>
          <p:nvPr>
            <p:ph idx="1"/>
          </p:nvPr>
        </p:nvSpPr>
        <p:spPr/>
        <p:txBody>
          <a:bodyPr/>
          <a:lstStyle/>
          <a:p>
            <a:r>
              <a:rPr lang="en-US" sz="2400" u="sng" dirty="0">
                <a:hlinkClick r:id="rId2"/>
              </a:rPr>
              <a:t>http://misscleek4thgrade.weebly.com/</a:t>
            </a:r>
            <a:r>
              <a:rPr lang="en-US" sz="2400" dirty="0"/>
              <a:t> </a:t>
            </a:r>
            <a:endParaRPr lang="en-US" sz="2400" dirty="0" smtClean="0"/>
          </a:p>
          <a:p>
            <a:r>
              <a:rPr lang="en-US" sz="2400" dirty="0" smtClean="0"/>
              <a:t>Main purpose: to receive any class news or resources, find pictures of our class adventures, find classroom expectations, and find how to contact me</a:t>
            </a:r>
          </a:p>
          <a:p>
            <a:endParaRPr lang="en-US" sz="2400" dirty="0"/>
          </a:p>
          <a:p>
            <a:r>
              <a:rPr lang="en-US" sz="2400" dirty="0" smtClean="0"/>
              <a:t>Classroom Instagram:  edisonroom216</a:t>
            </a:r>
          </a:p>
          <a:p>
            <a:endParaRPr lang="en-US" dirty="0"/>
          </a:p>
        </p:txBody>
      </p:sp>
    </p:spTree>
    <p:extLst>
      <p:ext uri="{BB962C8B-B14F-4D97-AF65-F5344CB8AC3E}">
        <p14:creationId xmlns:p14="http://schemas.microsoft.com/office/powerpoint/2010/main" val="40218334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Pick-Up and Dismissal</a:t>
            </a:r>
            <a:endParaRPr lang="en-US" b="1" dirty="0"/>
          </a:p>
        </p:txBody>
      </p:sp>
      <p:sp>
        <p:nvSpPr>
          <p:cNvPr id="3" name="Content Placeholder 2"/>
          <p:cNvSpPr>
            <a:spLocks noGrp="1"/>
          </p:cNvSpPr>
          <p:nvPr>
            <p:ph idx="1"/>
          </p:nvPr>
        </p:nvSpPr>
        <p:spPr/>
        <p:txBody>
          <a:bodyPr>
            <a:normAutofit fontScale="92500" lnSpcReduction="20000"/>
          </a:bodyPr>
          <a:lstStyle/>
          <a:p>
            <a:r>
              <a:rPr lang="en-US" sz="2800" dirty="0"/>
              <a:t>Students will be picked up and dismissed by the back doors of the school.  Students will not be dismissed until I have made eye contact with the parents.  If your child is going home with someone other that you please let me know. If your child walks or rides their bike home please discuss this with me so I am aware this is your expectation. </a:t>
            </a:r>
          </a:p>
          <a:p>
            <a:r>
              <a:rPr lang="en-US" sz="2800" dirty="0"/>
              <a:t>If by any chance you are running late, before going to the office, check in with me we might still be </a:t>
            </a:r>
            <a:r>
              <a:rPr lang="en-US" sz="2800" dirty="0" smtClean="0"/>
              <a:t>waiting</a:t>
            </a:r>
          </a:p>
          <a:p>
            <a:r>
              <a:rPr lang="en-US" sz="2800" dirty="0" smtClean="0"/>
              <a:t>Greet and Get (Sign up on PINK form) </a:t>
            </a:r>
            <a:endParaRPr lang="en-US" sz="2800" dirty="0"/>
          </a:p>
          <a:p>
            <a:endParaRPr lang="en-US" dirty="0"/>
          </a:p>
        </p:txBody>
      </p:sp>
    </p:spTree>
    <p:extLst>
      <p:ext uri="{BB962C8B-B14F-4D97-AF65-F5344CB8AC3E}">
        <p14:creationId xmlns:p14="http://schemas.microsoft.com/office/powerpoint/2010/main" val="34789916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Miscellaneous </a:t>
            </a:r>
            <a:endParaRPr lang="en-US" b="1" dirty="0"/>
          </a:p>
        </p:txBody>
      </p:sp>
      <p:sp>
        <p:nvSpPr>
          <p:cNvPr id="3" name="Content Placeholder 2"/>
          <p:cNvSpPr>
            <a:spLocks noGrp="1"/>
          </p:cNvSpPr>
          <p:nvPr>
            <p:ph idx="1"/>
          </p:nvPr>
        </p:nvSpPr>
        <p:spPr/>
        <p:txBody>
          <a:bodyPr>
            <a:normAutofit/>
          </a:bodyPr>
          <a:lstStyle/>
          <a:p>
            <a:r>
              <a:rPr lang="en-US" sz="2800" dirty="0" smtClean="0"/>
              <a:t>Birthdays</a:t>
            </a:r>
          </a:p>
          <a:p>
            <a:r>
              <a:rPr lang="en-US" sz="2800" dirty="0" smtClean="0"/>
              <a:t>PTA</a:t>
            </a:r>
          </a:p>
          <a:p>
            <a:r>
              <a:rPr lang="en-US" sz="2800" dirty="0" err="1" smtClean="0"/>
              <a:t>Boxtops</a:t>
            </a:r>
            <a:endParaRPr lang="en-US" sz="2800" dirty="0"/>
          </a:p>
        </p:txBody>
      </p:sp>
    </p:spTree>
    <p:extLst>
      <p:ext uri="{BB962C8B-B14F-4D97-AF65-F5344CB8AC3E}">
        <p14:creationId xmlns:p14="http://schemas.microsoft.com/office/powerpoint/2010/main" val="6187466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Communication</a:t>
            </a:r>
            <a:endParaRPr lang="en-US" b="1" dirty="0"/>
          </a:p>
        </p:txBody>
      </p:sp>
      <p:sp>
        <p:nvSpPr>
          <p:cNvPr id="3" name="Content Placeholder 2"/>
          <p:cNvSpPr>
            <a:spLocks noGrp="1"/>
          </p:cNvSpPr>
          <p:nvPr>
            <p:ph idx="1"/>
          </p:nvPr>
        </p:nvSpPr>
        <p:spPr>
          <a:xfrm>
            <a:off x="677334" y="1930400"/>
            <a:ext cx="8596668" cy="3880773"/>
          </a:xfrm>
        </p:spPr>
        <p:txBody>
          <a:bodyPr>
            <a:noAutofit/>
          </a:bodyPr>
          <a:lstStyle/>
          <a:p>
            <a:r>
              <a:rPr lang="en-US" sz="2000" dirty="0" smtClean="0"/>
              <a:t>I will be communicating primarily through Class Dojo, our class website, and through emails</a:t>
            </a:r>
          </a:p>
          <a:p>
            <a:r>
              <a:rPr lang="en-US" sz="2000" b="1" dirty="0" smtClean="0"/>
              <a:t>Class Dojo: </a:t>
            </a:r>
            <a:r>
              <a:rPr lang="en-US" sz="2000" dirty="0" smtClean="0"/>
              <a:t>as mentioned earlier, this is a way to track behavior. You can connect and message me through this app as well as see your students’ day behaviorally </a:t>
            </a:r>
          </a:p>
          <a:p>
            <a:r>
              <a:rPr lang="en-US" sz="2000" b="1" dirty="0" smtClean="0"/>
              <a:t>Class Website: </a:t>
            </a:r>
            <a:r>
              <a:rPr lang="en-US" sz="2000" dirty="0" smtClean="0"/>
              <a:t>will be where newsletters, pictures, and updates posted</a:t>
            </a:r>
          </a:p>
          <a:p>
            <a:r>
              <a:rPr lang="en-US" sz="2000" b="1" dirty="0" smtClean="0"/>
              <a:t>Email: </a:t>
            </a:r>
            <a:r>
              <a:rPr lang="en-US" sz="2000" dirty="0" smtClean="0"/>
              <a:t>if you need to speak to me or have any questions, I try to check my email throughout the day-immediate response is not guaranteed but ASAP is.</a:t>
            </a:r>
            <a:r>
              <a:rPr lang="en-US" sz="2000" dirty="0"/>
              <a:t>	</a:t>
            </a:r>
            <a:r>
              <a:rPr lang="en-US" sz="2000" dirty="0" smtClean="0"/>
              <a:t>		</a:t>
            </a:r>
            <a:r>
              <a:rPr lang="en-US" sz="4000" b="1" dirty="0"/>
              <a:t>a</a:t>
            </a:r>
            <a:r>
              <a:rPr lang="en-US" sz="4000" b="1" dirty="0" smtClean="0"/>
              <a:t>ndrea_cleek@dpsk12.org</a:t>
            </a:r>
          </a:p>
        </p:txBody>
      </p:sp>
    </p:spTree>
    <p:extLst>
      <p:ext uri="{BB962C8B-B14F-4D97-AF65-F5344CB8AC3E}">
        <p14:creationId xmlns:p14="http://schemas.microsoft.com/office/powerpoint/2010/main" val="12100459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last thing…I need your help</a:t>
            </a:r>
            <a:endParaRPr lang="en-US" dirty="0"/>
          </a:p>
        </p:txBody>
      </p:sp>
      <p:sp>
        <p:nvSpPr>
          <p:cNvPr id="3" name="Content Placeholder 2"/>
          <p:cNvSpPr>
            <a:spLocks noGrp="1"/>
          </p:cNvSpPr>
          <p:nvPr>
            <p:ph idx="1"/>
          </p:nvPr>
        </p:nvSpPr>
        <p:spPr/>
        <p:txBody>
          <a:bodyPr>
            <a:normAutofit/>
          </a:bodyPr>
          <a:lstStyle/>
          <a:p>
            <a:r>
              <a:rPr lang="en-US" sz="2800" dirty="0" smtClean="0"/>
              <a:t>SECRET: Can YOU show your peers how to line up and walk inside on the FIRST day of school?</a:t>
            </a:r>
          </a:p>
          <a:p>
            <a:endParaRPr lang="en-US" sz="2800" dirty="0"/>
          </a:p>
          <a:p>
            <a:r>
              <a:rPr lang="en-US" sz="2800" dirty="0" smtClean="0"/>
              <a:t>BE THE LEADERS</a:t>
            </a:r>
          </a:p>
          <a:p>
            <a:endParaRPr lang="en-US" sz="2800" dirty="0" smtClean="0"/>
          </a:p>
          <a:p>
            <a:r>
              <a:rPr lang="en-US" sz="2800" dirty="0" smtClean="0"/>
              <a:t>Bring in your favorite picture of you, your family, or pet!</a:t>
            </a:r>
            <a:endParaRPr lang="en-US" sz="2800" dirty="0"/>
          </a:p>
        </p:txBody>
      </p:sp>
    </p:spTree>
    <p:extLst>
      <p:ext uri="{BB962C8B-B14F-4D97-AF65-F5344CB8AC3E}">
        <p14:creationId xmlns:p14="http://schemas.microsoft.com/office/powerpoint/2010/main" val="3660270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little about me…</a:t>
            </a:r>
            <a:endParaRPr lang="en-US" b="1" dirty="0"/>
          </a:p>
        </p:txBody>
      </p:sp>
      <p:sp>
        <p:nvSpPr>
          <p:cNvPr id="3" name="Content Placeholder 2"/>
          <p:cNvSpPr>
            <a:spLocks noGrp="1"/>
          </p:cNvSpPr>
          <p:nvPr>
            <p:ph idx="1"/>
          </p:nvPr>
        </p:nvSpPr>
        <p:spPr>
          <a:xfrm>
            <a:off x="677334" y="1439372"/>
            <a:ext cx="8596668" cy="3880773"/>
          </a:xfrm>
        </p:spPr>
        <p:txBody>
          <a:bodyPr>
            <a:noAutofit/>
          </a:bodyPr>
          <a:lstStyle/>
          <a:p>
            <a:r>
              <a:rPr lang="en-US" sz="2400" dirty="0" smtClean="0"/>
              <a:t>This is my second year teaching at Edison! I was a long-term substitute last year for 4</a:t>
            </a:r>
            <a:r>
              <a:rPr lang="en-US" sz="2400" baseline="30000" dirty="0" smtClean="0"/>
              <a:t>th</a:t>
            </a:r>
            <a:r>
              <a:rPr lang="en-US" sz="2400" dirty="0" smtClean="0"/>
              <a:t> grade from December to June.</a:t>
            </a:r>
          </a:p>
          <a:p>
            <a:r>
              <a:rPr lang="en-US" sz="2400" dirty="0" smtClean="0"/>
              <a:t>Educational background: I graduated from Drury University with a Bachelor’s in Elementary Education and a minor in Fine Arts</a:t>
            </a:r>
          </a:p>
          <a:p>
            <a:r>
              <a:rPr lang="en-US" sz="2400" dirty="0" smtClean="0"/>
              <a:t>I live in Denver, east of downtown near City Park and </a:t>
            </a:r>
            <a:r>
              <a:rPr lang="en-US" sz="2400" dirty="0" err="1" smtClean="0"/>
              <a:t>Cheeseman</a:t>
            </a:r>
            <a:r>
              <a:rPr lang="en-US" sz="2400" dirty="0" smtClean="0"/>
              <a:t> Park.</a:t>
            </a:r>
          </a:p>
          <a:p>
            <a:r>
              <a:rPr lang="en-US" sz="2400" dirty="0" smtClean="0"/>
              <a:t>I enjoy spending time with friends, hiking, snowboarding (though I’m new), taking pictures, journaling, and painting.</a:t>
            </a:r>
          </a:p>
          <a:p>
            <a:r>
              <a:rPr lang="en-US" sz="2400" dirty="0" smtClean="0"/>
              <a:t>My favorite part about teaching 4</a:t>
            </a:r>
            <a:r>
              <a:rPr lang="en-US" sz="2400" baseline="30000" dirty="0" smtClean="0"/>
              <a:t>th</a:t>
            </a:r>
            <a:r>
              <a:rPr lang="en-US" sz="2400" dirty="0" smtClean="0"/>
              <a:t> grade is the Colorado History Unit!</a:t>
            </a:r>
            <a:endParaRPr lang="en-US" sz="2400" dirty="0"/>
          </a:p>
        </p:txBody>
      </p:sp>
    </p:spTree>
    <p:extLst>
      <p:ext uri="{BB962C8B-B14F-4D97-AF65-F5344CB8AC3E}">
        <p14:creationId xmlns:p14="http://schemas.microsoft.com/office/powerpoint/2010/main" val="169904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Classroom Expectations</a:t>
            </a:r>
            <a:endParaRPr lang="en-US" b="1" dirty="0"/>
          </a:p>
        </p:txBody>
      </p:sp>
      <p:sp>
        <p:nvSpPr>
          <p:cNvPr id="3" name="Content Placeholder 2"/>
          <p:cNvSpPr>
            <a:spLocks noGrp="1"/>
          </p:cNvSpPr>
          <p:nvPr>
            <p:ph idx="1"/>
          </p:nvPr>
        </p:nvSpPr>
        <p:spPr>
          <a:xfrm>
            <a:off x="677334" y="1532586"/>
            <a:ext cx="10820400" cy="4623515"/>
          </a:xfrm>
        </p:spPr>
        <p:txBody>
          <a:bodyPr>
            <a:noAutofit/>
          </a:bodyPr>
          <a:lstStyle/>
          <a:p>
            <a:r>
              <a:rPr lang="en-US" sz="2400" dirty="0" smtClean="0"/>
              <a:t>My main expectations for the class revolve around respect-respect in all areas of our lives. </a:t>
            </a:r>
          </a:p>
          <a:p>
            <a:pPr lvl="1"/>
            <a:r>
              <a:rPr lang="en-US" sz="2000" dirty="0" smtClean="0"/>
              <a:t>Respect in the classroom starts with </a:t>
            </a:r>
            <a:r>
              <a:rPr lang="en-US" sz="2000" u="sng" dirty="0" smtClean="0"/>
              <a:t>respect for our selves</a:t>
            </a:r>
            <a:r>
              <a:rPr lang="en-US" sz="2000" dirty="0" smtClean="0"/>
              <a:t>-challenging ourselves to do our best at everything we do. Respecting ourselves means we also take care of our stuff, our bodies, and our language.</a:t>
            </a:r>
          </a:p>
          <a:p>
            <a:pPr lvl="1"/>
            <a:r>
              <a:rPr lang="en-US" sz="2000" dirty="0"/>
              <a:t>Once we know how to respect ourselves, we then can show </a:t>
            </a:r>
            <a:r>
              <a:rPr lang="en-US" sz="2000" u="sng" dirty="0"/>
              <a:t>respect to others</a:t>
            </a:r>
            <a:r>
              <a:rPr lang="en-US" sz="2000" dirty="0"/>
              <a:t>. We must treat everyone like we would want to be treated or even better! Positive language is encouraged ALWAYS when we share and speak to others. I also expect students to show me and other </a:t>
            </a:r>
            <a:r>
              <a:rPr lang="en-US" sz="2000" dirty="0" smtClean="0"/>
              <a:t>adults </a:t>
            </a:r>
            <a:r>
              <a:rPr lang="en-US" sz="2000" dirty="0"/>
              <a:t>respect as I show and demonstrate respect to them</a:t>
            </a:r>
            <a:r>
              <a:rPr lang="en-US" sz="2000" dirty="0" smtClean="0"/>
              <a:t>.</a:t>
            </a:r>
          </a:p>
          <a:p>
            <a:pPr lvl="1"/>
            <a:r>
              <a:rPr lang="en-US" sz="2000" dirty="0" smtClean="0"/>
              <a:t>Finally</a:t>
            </a:r>
            <a:r>
              <a:rPr lang="en-US" sz="2000" dirty="0"/>
              <a:t>, we must all learn to </a:t>
            </a:r>
            <a:r>
              <a:rPr lang="en-US" sz="2000" u="sng" dirty="0"/>
              <a:t>respect our classroom</a:t>
            </a:r>
            <a:r>
              <a:rPr lang="en-US" sz="2000" dirty="0"/>
              <a:t> environment. We achieve this by keeping our classroom and personal areas clean and organized. We also can achieve this by making it a SAFE environment. Any student who walks into the class should feel safe, encouraged, and excited to share and learn together.</a:t>
            </a:r>
            <a:endParaRPr lang="en-US" sz="2000" dirty="0"/>
          </a:p>
        </p:txBody>
      </p:sp>
    </p:spTree>
    <p:extLst>
      <p:ext uri="{BB962C8B-B14F-4D97-AF65-F5344CB8AC3E}">
        <p14:creationId xmlns:p14="http://schemas.microsoft.com/office/powerpoint/2010/main" val="4258415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Classroom Expectations</a:t>
            </a:r>
            <a:endParaRPr lang="en-US" b="1" dirty="0"/>
          </a:p>
        </p:txBody>
      </p:sp>
      <p:sp>
        <p:nvSpPr>
          <p:cNvPr id="3" name="Content Placeholder 2"/>
          <p:cNvSpPr>
            <a:spLocks noGrp="1"/>
          </p:cNvSpPr>
          <p:nvPr>
            <p:ph idx="1"/>
          </p:nvPr>
        </p:nvSpPr>
        <p:spPr/>
        <p:txBody>
          <a:bodyPr>
            <a:normAutofit fontScale="92500" lnSpcReduction="10000"/>
          </a:bodyPr>
          <a:lstStyle/>
          <a:p>
            <a:pPr>
              <a:lnSpc>
                <a:spcPct val="150000"/>
              </a:lnSpc>
              <a:buNone/>
            </a:pPr>
            <a:r>
              <a:rPr lang="en-US" sz="2400" dirty="0" smtClean="0"/>
              <a:t>I also expect </a:t>
            </a:r>
            <a:r>
              <a:rPr lang="en-US" sz="2400" dirty="0"/>
              <a:t>students to practice the school-wide </a:t>
            </a:r>
            <a:r>
              <a:rPr lang="en-US" sz="2400" dirty="0" smtClean="0"/>
              <a:t>Character </a:t>
            </a:r>
            <a:r>
              <a:rPr lang="en-US" sz="2400" dirty="0"/>
              <a:t>Education Program:	</a:t>
            </a:r>
          </a:p>
          <a:p>
            <a:pPr lvl="1">
              <a:lnSpc>
                <a:spcPct val="150000"/>
              </a:lnSpc>
              <a:buNone/>
            </a:pPr>
            <a:r>
              <a:rPr lang="en-US" sz="2000" dirty="0"/>
              <a:t>	</a:t>
            </a:r>
            <a:r>
              <a:rPr lang="en-US" sz="2000" b="1" dirty="0"/>
              <a:t>C</a:t>
            </a:r>
            <a:r>
              <a:rPr lang="en-US" sz="2000" dirty="0"/>
              <a:t> – be </a:t>
            </a:r>
            <a:r>
              <a:rPr lang="en-US" sz="2000" b="1" dirty="0"/>
              <a:t>Community</a:t>
            </a:r>
            <a:r>
              <a:rPr lang="en-US" sz="2000" dirty="0"/>
              <a:t> Minded</a:t>
            </a:r>
          </a:p>
          <a:p>
            <a:pPr lvl="1">
              <a:lnSpc>
                <a:spcPct val="150000"/>
              </a:lnSpc>
              <a:buNone/>
            </a:pPr>
            <a:r>
              <a:rPr lang="en-US" sz="2000" dirty="0"/>
              <a:t>	</a:t>
            </a:r>
            <a:r>
              <a:rPr lang="en-US" sz="2000" b="1" dirty="0"/>
              <a:t>A</a:t>
            </a:r>
            <a:r>
              <a:rPr lang="en-US" sz="2000" dirty="0"/>
              <a:t> – be </a:t>
            </a:r>
            <a:r>
              <a:rPr lang="en-US" sz="2000" b="1" dirty="0"/>
              <a:t>Aware</a:t>
            </a:r>
            <a:r>
              <a:rPr lang="en-US" sz="2000" dirty="0"/>
              <a:t> of your surroundings and what you are doing</a:t>
            </a:r>
          </a:p>
          <a:p>
            <a:pPr lvl="1">
              <a:lnSpc>
                <a:spcPct val="150000"/>
              </a:lnSpc>
              <a:buNone/>
            </a:pPr>
            <a:r>
              <a:rPr lang="en-US" sz="2000" dirty="0"/>
              <a:t>	</a:t>
            </a:r>
            <a:r>
              <a:rPr lang="en-US" sz="2000" b="1" dirty="0"/>
              <a:t>R </a:t>
            </a:r>
            <a:r>
              <a:rPr lang="en-US" sz="2000" dirty="0"/>
              <a:t>– be </a:t>
            </a:r>
            <a:r>
              <a:rPr lang="en-US" sz="2000" b="1" dirty="0"/>
              <a:t>Responsible and Respectful</a:t>
            </a:r>
            <a:r>
              <a:rPr lang="en-US" sz="2000" dirty="0"/>
              <a:t> for your actions and </a:t>
            </a:r>
            <a:r>
              <a:rPr lang="en-US" sz="2000" dirty="0" smtClean="0"/>
              <a:t>learning</a:t>
            </a:r>
            <a:r>
              <a:rPr lang="en-US" sz="2000" dirty="0"/>
              <a:t>	</a:t>
            </a:r>
          </a:p>
          <a:p>
            <a:pPr lvl="1">
              <a:lnSpc>
                <a:spcPct val="150000"/>
              </a:lnSpc>
              <a:buNone/>
            </a:pPr>
            <a:r>
              <a:rPr lang="en-US" sz="2000" dirty="0"/>
              <a:t>	</a:t>
            </a:r>
            <a:r>
              <a:rPr lang="en-US" sz="2000" b="1" dirty="0"/>
              <a:t>E</a:t>
            </a:r>
            <a:r>
              <a:rPr lang="en-US" sz="2000" dirty="0"/>
              <a:t> – be </a:t>
            </a:r>
            <a:r>
              <a:rPr lang="en-US" sz="2000" b="1" dirty="0"/>
              <a:t>Empathetic </a:t>
            </a:r>
            <a:r>
              <a:rPr lang="en-US" sz="2000" dirty="0"/>
              <a:t>toward others		</a:t>
            </a:r>
          </a:p>
          <a:p>
            <a:pPr lvl="1">
              <a:lnSpc>
                <a:spcPct val="150000"/>
              </a:lnSpc>
              <a:buNone/>
            </a:pPr>
            <a:r>
              <a:rPr lang="en-US" sz="2000" dirty="0"/>
              <a:t>	</a:t>
            </a:r>
            <a:r>
              <a:rPr lang="en-US" sz="2000" b="1" dirty="0"/>
              <a:t>S</a:t>
            </a:r>
            <a:r>
              <a:rPr lang="en-US" sz="2000" dirty="0"/>
              <a:t> – always be </a:t>
            </a:r>
            <a:r>
              <a:rPr lang="en-US" sz="2000" b="1" dirty="0"/>
              <a:t>Safety</a:t>
            </a:r>
            <a:r>
              <a:rPr lang="en-US" sz="2000" dirty="0"/>
              <a:t> minded</a:t>
            </a:r>
          </a:p>
          <a:p>
            <a:endParaRPr lang="en-US" dirty="0"/>
          </a:p>
        </p:txBody>
      </p:sp>
    </p:spTree>
    <p:extLst>
      <p:ext uri="{BB962C8B-B14F-4D97-AF65-F5344CB8AC3E}">
        <p14:creationId xmlns:p14="http://schemas.microsoft.com/office/powerpoint/2010/main" val="3694186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My responsibilities as the teacher…</a:t>
            </a:r>
            <a:endParaRPr lang="en-US" b="1" dirty="0"/>
          </a:p>
        </p:txBody>
      </p:sp>
      <p:sp>
        <p:nvSpPr>
          <p:cNvPr id="3" name="Content Placeholder 2"/>
          <p:cNvSpPr>
            <a:spLocks noGrp="1"/>
          </p:cNvSpPr>
          <p:nvPr>
            <p:ph idx="1"/>
          </p:nvPr>
        </p:nvSpPr>
        <p:spPr>
          <a:xfrm>
            <a:off x="677334" y="1930400"/>
            <a:ext cx="10820400" cy="3565637"/>
          </a:xfrm>
        </p:spPr>
        <p:txBody>
          <a:bodyPr>
            <a:normAutofit fontScale="92500"/>
          </a:bodyPr>
          <a:lstStyle/>
          <a:p>
            <a:pPr marL="578358" indent="-514350">
              <a:buFont typeface="+mj-lt"/>
              <a:buAutoNum type="arabicPeriod"/>
            </a:pPr>
            <a:r>
              <a:rPr lang="en-US" sz="2600" dirty="0"/>
              <a:t>To treat each student with respect and care as an individual. </a:t>
            </a:r>
          </a:p>
          <a:p>
            <a:pPr marL="578358" indent="-514350">
              <a:buFont typeface="+mj-lt"/>
              <a:buAutoNum type="arabicPeriod"/>
            </a:pPr>
            <a:r>
              <a:rPr lang="en-US" sz="2600" dirty="0"/>
              <a:t>To provide all students with a safe and orderly classroom environment.</a:t>
            </a:r>
          </a:p>
          <a:p>
            <a:pPr marL="578358" indent="-514350">
              <a:buFont typeface="+mj-lt"/>
              <a:buAutoNum type="arabicPeriod"/>
            </a:pPr>
            <a:r>
              <a:rPr lang="en-US" sz="2600" dirty="0"/>
              <a:t>To consistently and fairly implement necessary rules and consequences</a:t>
            </a:r>
          </a:p>
          <a:p>
            <a:pPr marL="578358" indent="-514350">
              <a:buFont typeface="+mj-lt"/>
              <a:buAutoNum type="arabicPeriod"/>
            </a:pPr>
            <a:r>
              <a:rPr lang="en-US" sz="2600" dirty="0"/>
              <a:t>To provide appropriate motivation for all students</a:t>
            </a:r>
          </a:p>
          <a:p>
            <a:pPr marL="578358" indent="-514350">
              <a:buFont typeface="+mj-lt"/>
              <a:buAutoNum type="arabicPeriod"/>
            </a:pPr>
            <a:r>
              <a:rPr lang="en-US" sz="2600" dirty="0"/>
              <a:t>To provide time for all student to receive extra help when needed. </a:t>
            </a:r>
          </a:p>
          <a:p>
            <a:pPr marL="578358" indent="-514350">
              <a:buFont typeface="+mj-lt"/>
              <a:buAutoNum type="arabicPeriod"/>
            </a:pPr>
            <a:r>
              <a:rPr lang="en-US" sz="2600" dirty="0"/>
              <a:t>To teach all students the required content for Fourth  grade (as outlined by the Common Core, Colorado State Standards and DPS curriculum.)  </a:t>
            </a:r>
          </a:p>
          <a:p>
            <a:endParaRPr lang="en-US" dirty="0"/>
          </a:p>
        </p:txBody>
      </p:sp>
    </p:spTree>
    <p:extLst>
      <p:ext uri="{BB962C8B-B14F-4D97-AF65-F5344CB8AC3E}">
        <p14:creationId xmlns:p14="http://schemas.microsoft.com/office/powerpoint/2010/main" val="3381218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Student Responsibilities…</a:t>
            </a:r>
            <a:endParaRPr lang="en-US" b="1" dirty="0"/>
          </a:p>
        </p:txBody>
      </p:sp>
      <p:sp>
        <p:nvSpPr>
          <p:cNvPr id="3" name="Content Placeholder 2"/>
          <p:cNvSpPr>
            <a:spLocks noGrp="1"/>
          </p:cNvSpPr>
          <p:nvPr>
            <p:ph idx="1"/>
          </p:nvPr>
        </p:nvSpPr>
        <p:spPr>
          <a:xfrm>
            <a:off x="677334" y="1930400"/>
            <a:ext cx="10820400" cy="3411091"/>
          </a:xfrm>
        </p:spPr>
        <p:txBody>
          <a:bodyPr>
            <a:normAutofit fontScale="92500"/>
          </a:bodyPr>
          <a:lstStyle/>
          <a:p>
            <a:pPr marL="578358" indent="-514350">
              <a:buFont typeface="+mj-lt"/>
              <a:buAutoNum type="arabicPeriod"/>
            </a:pPr>
            <a:r>
              <a:rPr lang="en-US" sz="3200" u="sng" dirty="0"/>
              <a:t>To treat everyone with respect and care as individuals </a:t>
            </a:r>
          </a:p>
          <a:p>
            <a:pPr marL="578358" indent="-514350">
              <a:buFont typeface="+mj-lt"/>
              <a:buAutoNum type="arabicPeriod"/>
            </a:pPr>
            <a:r>
              <a:rPr lang="en-US" sz="3200" dirty="0"/>
              <a:t>To attend school regularly </a:t>
            </a:r>
          </a:p>
          <a:p>
            <a:pPr marL="578358" indent="-514350">
              <a:buFont typeface="+mj-lt"/>
              <a:buAutoNum type="arabicPeriod"/>
            </a:pPr>
            <a:r>
              <a:rPr lang="en-US" sz="3200" dirty="0"/>
              <a:t>To cooperate and make good choices</a:t>
            </a:r>
          </a:p>
          <a:p>
            <a:pPr marL="578358" indent="-514350">
              <a:buFont typeface="+mj-lt"/>
              <a:buAutoNum type="arabicPeriod"/>
            </a:pPr>
            <a:r>
              <a:rPr lang="en-US" sz="3200" dirty="0"/>
              <a:t>Complete </a:t>
            </a:r>
            <a:r>
              <a:rPr lang="en-US" sz="3200" dirty="0" smtClean="0"/>
              <a:t>QUALITY classwork/homework, </a:t>
            </a:r>
            <a:r>
              <a:rPr lang="en-US" sz="3200" dirty="0"/>
              <a:t>and turn in assignments on time</a:t>
            </a:r>
          </a:p>
          <a:p>
            <a:pPr marL="578358" indent="-514350">
              <a:buFont typeface="+mj-lt"/>
              <a:buAutoNum type="arabicPeriod"/>
            </a:pPr>
            <a:r>
              <a:rPr lang="en-US" sz="3200" u="sng" dirty="0"/>
              <a:t>To ask questions and come in for extra help when needed</a:t>
            </a:r>
          </a:p>
          <a:p>
            <a:endParaRPr lang="en-US" dirty="0"/>
          </a:p>
        </p:txBody>
      </p:sp>
    </p:spTree>
    <p:extLst>
      <p:ext uri="{BB962C8B-B14F-4D97-AF65-F5344CB8AC3E}">
        <p14:creationId xmlns:p14="http://schemas.microsoft.com/office/powerpoint/2010/main" val="3360745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Flexible Seating</a:t>
            </a:r>
            <a:endParaRPr lang="en-US" b="1" dirty="0"/>
          </a:p>
        </p:txBody>
      </p:sp>
      <p:sp>
        <p:nvSpPr>
          <p:cNvPr id="3" name="Content Placeholder 2"/>
          <p:cNvSpPr>
            <a:spLocks noGrp="1"/>
          </p:cNvSpPr>
          <p:nvPr>
            <p:ph idx="1"/>
          </p:nvPr>
        </p:nvSpPr>
        <p:spPr>
          <a:xfrm>
            <a:off x="677334" y="1930400"/>
            <a:ext cx="8596668" cy="4586309"/>
          </a:xfrm>
        </p:spPr>
        <p:txBody>
          <a:bodyPr>
            <a:normAutofit fontScale="92500"/>
          </a:bodyPr>
          <a:lstStyle/>
          <a:p>
            <a:r>
              <a:rPr lang="en-US" sz="2400" dirty="0">
                <a:solidFill>
                  <a:schemeClr val="tx1"/>
                </a:solidFill>
              </a:rPr>
              <a:t>As part of our new journey into Personalized Learning we have implemented Flexible Seating into many of the upper grade classrooms.  This opportunity allows students to find the best place in the room for them to learn. With that said, there will be expectations around seating choice. </a:t>
            </a:r>
            <a:endParaRPr lang="en-US" sz="2400" dirty="0" smtClean="0">
              <a:solidFill>
                <a:schemeClr val="tx1"/>
              </a:solidFill>
            </a:endParaRPr>
          </a:p>
          <a:p>
            <a:r>
              <a:rPr lang="en-US" sz="2400" dirty="0" smtClean="0">
                <a:solidFill>
                  <a:schemeClr val="tx1"/>
                </a:solidFill>
              </a:rPr>
              <a:t>Students </a:t>
            </a:r>
            <a:r>
              <a:rPr lang="en-US" sz="2400" dirty="0">
                <a:solidFill>
                  <a:schemeClr val="tx1"/>
                </a:solidFill>
              </a:rPr>
              <a:t>will be expected to still keep their space and things neat and their focus on lessons and work.  All students and parents will sign a seating contract that states </a:t>
            </a:r>
            <a:endParaRPr lang="en-US" sz="2400" dirty="0" smtClean="0">
              <a:solidFill>
                <a:schemeClr val="tx1"/>
              </a:solidFill>
            </a:endParaRPr>
          </a:p>
          <a:p>
            <a:r>
              <a:rPr lang="en-US" sz="2400" dirty="0" smtClean="0">
                <a:solidFill>
                  <a:schemeClr val="tx1"/>
                </a:solidFill>
              </a:rPr>
              <a:t>Each </a:t>
            </a:r>
            <a:r>
              <a:rPr lang="en-US" sz="2400" dirty="0">
                <a:solidFill>
                  <a:schemeClr val="tx1"/>
                </a:solidFill>
              </a:rPr>
              <a:t>day students </a:t>
            </a:r>
            <a:r>
              <a:rPr lang="en-US" sz="2400" dirty="0" smtClean="0">
                <a:solidFill>
                  <a:schemeClr val="tx1"/>
                </a:solidFill>
              </a:rPr>
              <a:t>will </a:t>
            </a:r>
            <a:r>
              <a:rPr lang="en-US" sz="2400" b="1" dirty="0">
                <a:solidFill>
                  <a:schemeClr val="tx1"/>
                </a:solidFill>
              </a:rPr>
              <a:t>strategically</a:t>
            </a:r>
            <a:r>
              <a:rPr lang="en-US" sz="2400" dirty="0">
                <a:solidFill>
                  <a:schemeClr val="tx1"/>
                </a:solidFill>
              </a:rPr>
              <a:t> choose a working spot, space, and seating option that will help them do their best. </a:t>
            </a:r>
            <a:r>
              <a:rPr lang="en-US" sz="2400" u="sng" dirty="0">
                <a:solidFill>
                  <a:schemeClr val="tx1"/>
                </a:solidFill>
              </a:rPr>
              <a:t>Students who are not following the expectations will lose the opportunity to choose. </a:t>
            </a:r>
          </a:p>
          <a:p>
            <a:endParaRPr lang="en-US" dirty="0"/>
          </a:p>
        </p:txBody>
      </p:sp>
    </p:spTree>
    <p:extLst>
      <p:ext uri="{BB962C8B-B14F-4D97-AF65-F5344CB8AC3E}">
        <p14:creationId xmlns:p14="http://schemas.microsoft.com/office/powerpoint/2010/main" val="11484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769" y="468160"/>
            <a:ext cx="8610600" cy="1293028"/>
          </a:xfrm>
        </p:spPr>
        <p:txBody>
          <a:bodyPr/>
          <a:lstStyle/>
          <a:p>
            <a:r>
              <a:rPr lang="en-US" b="1" dirty="0" smtClean="0"/>
              <a:t>Technology Contract</a:t>
            </a:r>
            <a:endParaRPr lang="en-US" b="1" dirty="0"/>
          </a:p>
        </p:txBody>
      </p:sp>
      <p:sp>
        <p:nvSpPr>
          <p:cNvPr id="3" name="Content Placeholder 2"/>
          <p:cNvSpPr>
            <a:spLocks noGrp="1"/>
          </p:cNvSpPr>
          <p:nvPr>
            <p:ph idx="1"/>
          </p:nvPr>
        </p:nvSpPr>
        <p:spPr>
          <a:xfrm>
            <a:off x="685800" y="1400579"/>
            <a:ext cx="10820400" cy="4024125"/>
          </a:xfrm>
        </p:spPr>
        <p:txBody>
          <a:bodyPr>
            <a:noAutofit/>
          </a:bodyPr>
          <a:lstStyle/>
          <a:p>
            <a:r>
              <a:rPr lang="en-US" sz="2400" u="sng" dirty="0" smtClean="0"/>
              <a:t>ALL students will be required to take a technology contract, read and understand it, </a:t>
            </a:r>
            <a:r>
              <a:rPr lang="en-US" sz="2400" b="1" u="sng" dirty="0" smtClean="0"/>
              <a:t>sign it AND have their parent/guardian sign it.</a:t>
            </a:r>
          </a:p>
          <a:p>
            <a:r>
              <a:rPr lang="en-US" sz="2400" dirty="0" smtClean="0"/>
              <a:t>We are thankful to have such amazing technology to use and will make it top priority to take care of it. Students will be responsible for damage of technology.</a:t>
            </a:r>
          </a:p>
          <a:p>
            <a:r>
              <a:rPr lang="en-US" sz="2400" dirty="0" smtClean="0"/>
              <a:t>Chromebooks are one-to-one, which means each student will get a Chromebook assigned to their number (the same one they will have for their cubbies, as well as a slot for their Chromebook). </a:t>
            </a:r>
            <a:r>
              <a:rPr lang="en-US" sz="2400" b="1" dirty="0" smtClean="0"/>
              <a:t>It is their job to keep track of, take care of, and charge their Chromebooks as necessary. </a:t>
            </a:r>
          </a:p>
          <a:p>
            <a:r>
              <a:rPr lang="en-US" sz="2400" b="1" u="sng" dirty="0" smtClean="0"/>
              <a:t>Students and parents/guardians must also understand that if students are found using the Chromebooks inappropriately, they will be taken away and have to call home immediately. </a:t>
            </a:r>
            <a:endParaRPr lang="en-US" sz="2400" b="1" u="sng" dirty="0"/>
          </a:p>
        </p:txBody>
      </p:sp>
    </p:spTree>
    <p:extLst>
      <p:ext uri="{BB962C8B-B14F-4D97-AF65-F5344CB8AC3E}">
        <p14:creationId xmlns:p14="http://schemas.microsoft.com/office/powerpoint/2010/main" val="172293305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12815</TotalTime>
  <Words>1983</Words>
  <Application>Microsoft Office PowerPoint</Application>
  <PresentationFormat>Widescreen</PresentationFormat>
  <Paragraphs>134</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Trebuchet MS</vt:lpstr>
      <vt:lpstr>Wingdings 3</vt:lpstr>
      <vt:lpstr>Facet</vt:lpstr>
      <vt:lpstr>To-do  List</vt:lpstr>
      <vt:lpstr>Back to School</vt:lpstr>
      <vt:lpstr>A little about me…</vt:lpstr>
      <vt:lpstr>Classroom Expectations</vt:lpstr>
      <vt:lpstr>Classroom Expectations</vt:lpstr>
      <vt:lpstr>My responsibilities as the teacher…</vt:lpstr>
      <vt:lpstr>Student Responsibilities…</vt:lpstr>
      <vt:lpstr>Flexible Seating</vt:lpstr>
      <vt:lpstr>Technology Contract</vt:lpstr>
      <vt:lpstr>Class Dojo</vt:lpstr>
      <vt:lpstr>Rewards</vt:lpstr>
      <vt:lpstr>Consequences</vt:lpstr>
      <vt:lpstr>Our Daily Schedule</vt:lpstr>
      <vt:lpstr>Snack</vt:lpstr>
      <vt:lpstr>Agendas</vt:lpstr>
      <vt:lpstr>Volunteers</vt:lpstr>
      <vt:lpstr>Home Visits</vt:lpstr>
      <vt:lpstr>4th Grade Overnight Field Trip</vt:lpstr>
      <vt:lpstr>Thursday folders</vt:lpstr>
      <vt:lpstr>Homework</vt:lpstr>
      <vt:lpstr>Book Orders</vt:lpstr>
      <vt:lpstr>Newsletters</vt:lpstr>
      <vt:lpstr>Classroom Website</vt:lpstr>
      <vt:lpstr>Pick-Up and Dismissal</vt:lpstr>
      <vt:lpstr>Miscellaneous </vt:lpstr>
      <vt:lpstr>Communication</vt:lpstr>
      <vt:lpstr>One last thing…I need your help</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 to school</dc:title>
  <dc:creator>Cleek, Andrea</dc:creator>
  <cp:lastModifiedBy>Cleek, Andrea</cp:lastModifiedBy>
  <cp:revision>33</cp:revision>
  <dcterms:created xsi:type="dcterms:W3CDTF">2017-08-09T03:34:40Z</dcterms:created>
  <dcterms:modified xsi:type="dcterms:W3CDTF">2017-08-18T01:10:26Z</dcterms:modified>
</cp:coreProperties>
</file>